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8ACA-0C7F-4548-9390-C16BF6CDF1C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5F30-FC1D-494A-B564-E837772C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0F105-4F3B-F84F-8431-00196254765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2504C-DA6B-E540-AAE6-17B1E824568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5B082-1D04-FD48-B0B7-FE51DA3F8C7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4EE13-28FF-C344-B2F5-AA8CC360843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7281-3A5C-044B-A55C-DD3A569DEB2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011C3-C6AE-C34D-BD15-D741EB2E34F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1076DE-5DE4-7341-9D02-4AB572D1444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91E2C-AC8B-1749-A359-3C8E94CD2C9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28D60-E2A4-AA48-9EFB-FE6AF26C414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13355-A696-E742-A9AA-95D1DD2D085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4E83F-5986-5B45-B9F1-4849B276EB7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BB830-D4C8-4B4E-879D-E4A720756F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E5182-F8A0-B846-976A-A6C194F9FC2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3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44E3-A045-4942-9A95-8BCA26894107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68C6-4B5F-A04D-BF67-D9F733BC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96677-021B-CD40-B2E5-3104E4E52A73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7239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0" dirty="0" smtClean="0">
                <a:solidFill>
                  <a:schemeClr val="tx1"/>
                </a:solidFill>
                <a:latin typeface="BlairMdITC TT-Medium" charset="0"/>
              </a:rPr>
              <a:t>Chapter 12:  Ecology</a:t>
            </a:r>
            <a:br>
              <a:rPr lang="en-US" sz="6000" b="1" i="0" dirty="0" smtClean="0">
                <a:solidFill>
                  <a:schemeClr val="tx1"/>
                </a:solidFill>
                <a:latin typeface="BlairMdITC TT-Medium" charset="0"/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Biology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Waggy</a:t>
            </a:r>
            <a:r>
              <a:rPr lang="en-US" sz="4800" b="1" dirty="0" smtClean="0">
                <a:solidFill>
                  <a:schemeClr val="hlink"/>
                </a:solidFill>
              </a:rPr>
              <a:t/>
            </a:r>
            <a:br>
              <a:rPr lang="en-US" sz="4800" b="1" dirty="0" smtClean="0">
                <a:solidFill>
                  <a:schemeClr val="hlink"/>
                </a:solidFill>
              </a:rPr>
            </a:br>
            <a:endParaRPr lang="en-US" b="1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68989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A392-EE8C-B344-BDBE-70EDA54BBF8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90119" name="Picture 7" descr="Turkey V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471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33400"/>
            <a:ext cx="8077200" cy="4906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b="1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Omnivores</a:t>
            </a:r>
            <a:endParaRPr lang="en-US" sz="2400" b="1" smtClean="0">
              <a:solidFill>
                <a:srgbClr val="6C431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Plants &amp; Animals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 smtClean="0">
              <a:solidFill>
                <a:srgbClr val="6C431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Detritivores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Feed On Dead Plant &amp; Animal             Remains (detritus)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Decomposers</a:t>
            </a:r>
            <a:endParaRPr lang="en-US" sz="2400" b="1" smtClean="0">
              <a:solidFill>
                <a:srgbClr val="6C431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Return chemicals to                               the Earth/soil to                                     be reused (Fungi &amp;                         Bacteria)</a:t>
            </a:r>
          </a:p>
        </p:txBody>
      </p:sp>
      <p:pic>
        <p:nvPicPr>
          <p:cNvPr id="90120" name="Picture 8" descr="best_in_s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524000"/>
            <a:ext cx="2168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grizz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2900"/>
            <a:ext cx="33639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muscid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113506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tumbleb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67325"/>
            <a:ext cx="1524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7458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90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675EF-915A-FC4B-AD28-B5C90763826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Interactions between members of a food chain or web can affect the population numbers of different species</a:t>
            </a:r>
            <a:endParaRPr lang="en-US" smtClean="0"/>
          </a:p>
          <a:p>
            <a:pPr eaLnBrk="1" hangingPunct="1">
              <a:defRPr/>
            </a:pPr>
            <a:r>
              <a:rPr lang="en-US" smtClean="0"/>
              <a:t>If the predator numbers get too high, there will not be enough food and then they will starve, lowering their numbers</a:t>
            </a:r>
          </a:p>
          <a:p>
            <a:pPr eaLnBrk="1" hangingPunct="1">
              <a:defRPr/>
            </a:pPr>
            <a:r>
              <a:rPr lang="en-US" smtClean="0"/>
              <a:t>Each level of the food chain depends upon the level </a:t>
            </a:r>
            <a:r>
              <a:rPr lang="en-US" b="1" smtClean="0">
                <a:solidFill>
                  <a:schemeClr val="folHlink"/>
                </a:solidFill>
              </a:rPr>
              <a:t>below</a:t>
            </a:r>
            <a:r>
              <a:rPr lang="en-US" smtClean="0"/>
              <a:t> it for survival</a:t>
            </a:r>
          </a:p>
        </p:txBody>
      </p:sp>
    </p:spTree>
    <p:extLst>
      <p:ext uri="{BB962C8B-B14F-4D97-AF65-F5344CB8AC3E}">
        <p14:creationId xmlns:p14="http://schemas.microsoft.com/office/powerpoint/2010/main" val="329184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6AC7-2F22-1A46-874E-3BC7ED873F8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A22307"/>
                </a:solidFill>
              </a:rPr>
              <a:t>Population growth happens when: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A22307"/>
                </a:solidFill>
              </a:rPr>
              <a:t>1.  Predator numbers are low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A22307"/>
                </a:solidFill>
              </a:rPr>
              <a:t>2.  Prey animals are healthy (no diseases)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A22307"/>
                </a:solidFill>
              </a:rPr>
              <a:t>3.  There is plenty of food resources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0580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694E4-26D5-624A-88C9-1BAB614C400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0962" name="Picture 4" descr="wolf moose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3392" r="4724" b="6714"/>
          <a:stretch>
            <a:fillRect/>
          </a:stretch>
        </p:blipFill>
        <p:spPr bwMode="auto">
          <a:xfrm>
            <a:off x="0" y="228600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6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37E2-1771-AC48-8FF3-70BF92BB92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CHAPTER 12 LEARNING OBJECTIVES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1.  Define Ecology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2.  Trace energy through ecosystems (food chains &amp; food webs)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3.  Biotic (living) portion of an ecosystem: Species interactions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4.  Abiotic (non-living) portion of an ecosystem: </a:t>
            </a:r>
            <a:r>
              <a:rPr lang="en-US" sz="2800" smtClean="0"/>
              <a:t>Biogeochemical cycles</a:t>
            </a:r>
            <a:endParaRPr lang="en-US" sz="2800" dirty="0" smtClean="0"/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519113" y="-42863"/>
            <a:ext cx="18415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9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FE18-D66F-9642-87D3-D50CA870F22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LEARNING OBJECTIVE</a:t>
            </a:r>
            <a:endParaRPr lang="en-US" smtClean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folHlink"/>
                </a:solidFill>
              </a:rPr>
              <a:t>1.  Define Ecology</a:t>
            </a:r>
          </a:p>
        </p:txBody>
      </p:sp>
    </p:spTree>
    <p:extLst>
      <p:ext uri="{BB962C8B-B14F-4D97-AF65-F5344CB8AC3E}">
        <p14:creationId xmlns:p14="http://schemas.microsoft.com/office/powerpoint/2010/main" val="5463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6F80-B757-E047-B330-97783892406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98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What is Ecology??</a:t>
            </a:r>
            <a:endParaRPr lang="en-US" smtClean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study of interactions that take place between organisms and their environment.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There are three parts to the environment: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1.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Transfers</a:t>
            </a: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(food chains)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Biotic factors-</a:t>
            </a: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all the living organisms that inhabit an environment.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3.</a:t>
            </a: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Abiotic factors-</a:t>
            </a: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Non-living</a:t>
            </a:r>
            <a:r>
              <a:rPr lang="en-US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parts of an organism</a:t>
            </a:r>
            <a:r>
              <a:rPr lang="ja-JP" alt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’</a:t>
            </a:r>
            <a:r>
              <a:rPr lang="en-US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environment.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8824913" y="40497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0476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D1C9-13CB-5C4D-9B8E-1E5736BCF43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LEARNING OBJECTIVE</a:t>
            </a:r>
            <a:endParaRPr lang="en-US" smtClean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folHlink"/>
                </a:solidFill>
              </a:rPr>
              <a:t>2.  Trace energy through ecosystems (food chains &amp; food webs)</a:t>
            </a:r>
          </a:p>
        </p:txBody>
      </p:sp>
    </p:spTree>
    <p:extLst>
      <p:ext uri="{BB962C8B-B14F-4D97-AF65-F5344CB8AC3E}">
        <p14:creationId xmlns:p14="http://schemas.microsoft.com/office/powerpoint/2010/main" val="9880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337E4-4940-9B4E-88E2-6008CCA103A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Flow</a:t>
            </a:r>
            <a:endParaRPr lang="en-US" sz="6000" b="1" smtClean="0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229600" cy="3001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in an ecosystem originally comes from the SUN</a:t>
            </a:r>
            <a:endParaRPr lang="en-US" b="1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flows through </a:t>
            </a:r>
            <a:r>
              <a:rPr lang="en-US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Ecosystems from producers to consumers through a </a:t>
            </a:r>
            <a:r>
              <a:rPr lang="en-US" sz="3200" b="1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Food Chain or Food Web</a:t>
            </a:r>
            <a:endParaRPr lang="en-US" sz="320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200" b="1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52170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2310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4334B-42D8-EB41-B222-F053E447C2F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Flow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667000"/>
          </a:xfrm>
        </p:spPr>
        <p:txBody>
          <a:bodyPr/>
          <a:lstStyle/>
          <a:p>
            <a:pPr lvl="1" eaLnBrk="1" hangingPunct="1">
              <a:buClr>
                <a:srgbClr val="723A28"/>
              </a:buClr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flows through an ecosystem in </a:t>
            </a:r>
            <a:r>
              <a:rPr lang="en-US" sz="36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ONE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direction from producers to consumers &amp; ending with decomposers</a:t>
            </a:r>
            <a:endParaRPr lang="en-US" sz="4400" dirty="0" smtClean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5593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4495800" y="4419600"/>
            <a:ext cx="914400" cy="609600"/>
          </a:xfrm>
          <a:prstGeom prst="line">
            <a:avLst/>
          </a:prstGeom>
          <a:noFill/>
          <a:ln w="50800" cap="rnd">
            <a:solidFill>
              <a:srgbClr val="B32CA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0924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C2F4-2A2B-1D4E-9822-CBAEBAA5D10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41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Producers</a:t>
            </a:r>
            <a:br>
              <a:rPr lang="en-US" sz="5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(autotrophs)</a:t>
            </a:r>
            <a:r>
              <a:rPr lang="en-US" sz="54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76400"/>
            <a:ext cx="4343400" cy="4876800"/>
          </a:xfrm>
        </p:spPr>
        <p:txBody>
          <a:bodyPr/>
          <a:lstStyle/>
          <a:p>
            <a:pPr marL="457200" lvl="1" indent="0" eaLnBrk="1" hangingPunct="1">
              <a:buClr>
                <a:schemeClr val="folHlink"/>
              </a:buClr>
              <a:buFont typeface="Wingdings" charset="0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producers make own food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2186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C7782-8A12-FF43-B083-7938FEBCAA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4191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Consumers</a:t>
            </a:r>
            <a:br>
              <a:rPr lang="en-US" sz="54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40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(Heterotrophs)</a:t>
            </a:r>
            <a:endParaRPr lang="en-US" sz="5400" b="1" smtClean="0">
              <a:solidFill>
                <a:srgbClr val="99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5486400" cy="5486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4000" smtClean="0">
              <a:solidFill>
                <a:srgbClr val="A2230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b="1" smtClean="0">
                <a:solidFill>
                  <a:srgbClr val="A223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Consumers</a:t>
            </a:r>
            <a:r>
              <a:rPr lang="en-US" smtClean="0">
                <a:solidFill>
                  <a:srgbClr val="A223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must eat other organisms to get energy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Herbivores</a:t>
            </a:r>
            <a:endParaRPr lang="en-US" b="1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Only plants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US" sz="3200" b="1" smtClean="0">
              <a:solidFill>
                <a:srgbClr val="A2230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Carnivores</a:t>
            </a:r>
            <a:endParaRPr lang="en-US" b="1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Only Other animals</a:t>
            </a:r>
          </a:p>
        </p:txBody>
      </p:sp>
      <p:pic>
        <p:nvPicPr>
          <p:cNvPr id="89092" name="Picture 4" descr="Lion%20Eating%20M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200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dscf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3796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6157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Macintosh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12:  Ecology Biology Waggy </vt:lpstr>
      <vt:lpstr>CHAPTER 12 LEARNING OBJECTIVES</vt:lpstr>
      <vt:lpstr>LEARNING OBJECTIVE</vt:lpstr>
      <vt:lpstr>What is Ecology??</vt:lpstr>
      <vt:lpstr>LEARNING OBJECTIVE</vt:lpstr>
      <vt:lpstr>Energy Flow</vt:lpstr>
      <vt:lpstr>Energy Flow</vt:lpstr>
      <vt:lpstr>Producers (autotrophs)           </vt:lpstr>
      <vt:lpstr>Consumers (Heterotrophs)</vt:lpstr>
      <vt:lpstr>PowerPoint Presentation</vt:lpstr>
      <vt:lpstr>PowerPoint Presentation</vt:lpstr>
      <vt:lpstr>PowerPoint Presentation</vt:lpstr>
      <vt:lpstr>PowerPoint Presentation</vt:lpstr>
    </vt:vector>
  </TitlesOfParts>
  <Company>Tiffin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12A:  Ecology Biology Waggy </dc:title>
  <dc:creator>Corrina Waggy</dc:creator>
  <cp:lastModifiedBy>Corrina Waggy</cp:lastModifiedBy>
  <cp:revision>3</cp:revision>
  <dcterms:created xsi:type="dcterms:W3CDTF">2016-02-10T16:18:57Z</dcterms:created>
  <dcterms:modified xsi:type="dcterms:W3CDTF">2017-02-16T16:48:25Z</dcterms:modified>
</cp:coreProperties>
</file>