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55EC0-1727-1147-8A6D-130986D2E935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DF03B-4395-3941-B630-51692708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F3C3-EC4A-CB41-A929-C9DCF6BEDA71}" type="slidenum">
              <a:rPr lang="en-US"/>
              <a:pPr/>
              <a:t>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E5A8D-FC77-A641-BEE7-1A064D87CBF8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B0DDC-7B12-2F44-BD84-2AEEA3C0E2CE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37959-95EC-5B48-A969-0C09A788E873}" type="slidenum">
              <a:rPr lang="en-US"/>
              <a:pPr/>
              <a:t>7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D741C-E7BE-B446-BED1-B8E18CB9C5D2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45373-439C-2447-B440-50A74159632D}" type="slidenum">
              <a:rPr lang="en-US"/>
              <a:pPr/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4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8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1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6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0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BD593-CF5C-384A-8FF8-4576534E239B}" type="datetimeFigureOut">
              <a:rPr lang="en-US" smtClean="0"/>
              <a:t>3/3/17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03A5-9BC4-3A45-8715-CFAA0A36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4. </a:t>
            </a:r>
            <a:r>
              <a:rPr lang="en-US" sz="3600" dirty="0"/>
              <a:t>Explain how viruses reproduce</a:t>
            </a:r>
          </a:p>
        </p:txBody>
      </p:sp>
    </p:spTree>
    <p:extLst>
      <p:ext uri="{BB962C8B-B14F-4D97-AF65-F5344CB8AC3E}">
        <p14:creationId xmlns:p14="http://schemas.microsoft.com/office/powerpoint/2010/main" val="21450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2834" y="228599"/>
            <a:ext cx="8043334" cy="525356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Ebola: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highly fatal, hemorrhagic fever</a:t>
            </a:r>
          </a:p>
          <a:p>
            <a:pPr lvl="2"/>
            <a:r>
              <a:rPr lang="en-US" sz="3600" dirty="0"/>
              <a:t>Causes high fever, vomiting, internal bleeding &amp; circulatory collapse</a:t>
            </a:r>
          </a:p>
          <a:p>
            <a:pPr lvl="2"/>
            <a:r>
              <a:rPr lang="en-US" sz="3600" dirty="0"/>
              <a:t>Central African rain forests</a:t>
            </a:r>
          </a:p>
          <a:p>
            <a:pPr lvl="2"/>
            <a:r>
              <a:rPr lang="en-US" sz="3600" dirty="0"/>
              <a:t>Increasing in occurrence                       because of rain forest                        destruction </a:t>
            </a:r>
            <a:endParaRPr lang="en-US" sz="3600" dirty="0" smtClean="0"/>
          </a:p>
          <a:p>
            <a:pPr lvl="2"/>
            <a:r>
              <a:rPr lang="en-US" sz="3600" dirty="0" smtClean="0"/>
              <a:t>(</a:t>
            </a:r>
            <a:r>
              <a:rPr lang="en-US" sz="3600" dirty="0"/>
              <a:t>vector: air)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54" y="1989669"/>
            <a:ext cx="3146546" cy="486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296334"/>
            <a:ext cx="8326967" cy="482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Viruses reproduce through a process called: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replication</a:t>
            </a:r>
          </a:p>
          <a:p>
            <a:r>
              <a:rPr lang="en-US" sz="2800" dirty="0"/>
              <a:t>Outside the body, a virus is a lifeless particle with no control of its movements (air, water, food, body fluids)</a:t>
            </a:r>
          </a:p>
          <a:p>
            <a:r>
              <a:rPr lang="en-US" sz="2800" dirty="0"/>
              <a:t>But if they gain entry to a host cell, they take over the cell and force it to make more viruses</a:t>
            </a:r>
          </a:p>
          <a:p>
            <a:r>
              <a:rPr lang="en-US" sz="2800" dirty="0"/>
              <a:t>When the cell is too full of viruses, it bursts and the </a:t>
            </a:r>
            <a:r>
              <a:rPr lang="en-US" sz="2800" dirty="0" smtClean="0"/>
              <a:t>       				viruses </a:t>
            </a:r>
            <a:r>
              <a:rPr lang="en-US" sz="2800" dirty="0"/>
              <a:t>are free to infect a </a:t>
            </a:r>
            <a:r>
              <a:rPr lang="en-US" sz="2800" dirty="0" smtClean="0"/>
              <a:t>				new </a:t>
            </a:r>
            <a:r>
              <a:rPr lang="en-US" sz="2800" dirty="0"/>
              <a:t>host cell</a:t>
            </a:r>
          </a:p>
        </p:txBody>
      </p:sp>
      <p:pic>
        <p:nvPicPr>
          <p:cNvPr id="2" name="Picture 1" descr="e05bb4e4d51d95faf97b9b4311fdecf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" y="4079875"/>
            <a:ext cx="3704167" cy="2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54000"/>
            <a:ext cx="7520940" cy="6265333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4 steps to viral replication:</a:t>
            </a:r>
          </a:p>
          <a:p>
            <a:pPr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Attachment </a:t>
            </a:r>
            <a:r>
              <a:rPr lang="en-US" sz="3600" dirty="0" smtClean="0"/>
              <a:t>– specific proteins on cell surface attach to virus</a:t>
            </a:r>
          </a:p>
          <a:p>
            <a:pPr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Insertion</a:t>
            </a:r>
            <a:r>
              <a:rPr lang="en-US" sz="3600" dirty="0" smtClean="0"/>
              <a:t> – the virus injects its nucleic acid into the targeted cell</a:t>
            </a:r>
          </a:p>
          <a:p>
            <a:pPr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Biosynthesis</a:t>
            </a:r>
            <a:r>
              <a:rPr lang="en-US" sz="3600" dirty="0" smtClean="0"/>
              <a:t> – the virus nucleic acid enter the nucleus of the cell and take over, forcing the cell to make new viruses</a:t>
            </a:r>
          </a:p>
          <a:p>
            <a:pPr>
              <a:buAutoNum type="arabicPeriod"/>
            </a:pP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Release</a:t>
            </a:r>
            <a:r>
              <a:rPr lang="en-US" sz="3600" dirty="0" smtClean="0"/>
              <a:t> – the cell continues to make viruses until it bursts, releasing the new viruses to invade new cells</a:t>
            </a:r>
            <a:endParaRPr lang="en-US" sz="3600" dirty="0"/>
          </a:p>
          <a:p>
            <a:pPr marL="0" indent="0"/>
            <a:endParaRPr lang="en-US" sz="3600" dirty="0" smtClean="0"/>
          </a:p>
          <a:p>
            <a:pPr marL="0" indent="0"/>
            <a:r>
              <a:rPr lang="en-US" sz="3600" dirty="0" smtClean="0"/>
              <a:t>https</a:t>
            </a:r>
            <a:r>
              <a:rPr lang="en-US" sz="3600" dirty="0"/>
              <a:t>://</a:t>
            </a:r>
            <a:r>
              <a:rPr lang="en-US" sz="3600" dirty="0" err="1"/>
              <a:t>www.youtube.com</a:t>
            </a:r>
            <a:r>
              <a:rPr lang="en-US" sz="3600" dirty="0"/>
              <a:t>/</a:t>
            </a:r>
            <a:r>
              <a:rPr lang="en-US" sz="3600" dirty="0" err="1"/>
              <a:t>watch?v</a:t>
            </a:r>
            <a:r>
              <a:rPr lang="en-US" sz="3600" dirty="0"/>
              <a:t>=Rpj0emEGShQ</a:t>
            </a:r>
          </a:p>
        </p:txBody>
      </p:sp>
    </p:spTree>
    <p:extLst>
      <p:ext uri="{BB962C8B-B14F-4D97-AF65-F5344CB8AC3E}">
        <p14:creationId xmlns:p14="http://schemas.microsoft.com/office/powerpoint/2010/main" val="18212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Chapter Objective:</a:t>
            </a: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/>
              <a:t>5.  Identify diseases caused by viruses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483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33" y="5190322"/>
            <a:ext cx="2371398" cy="1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334432"/>
            <a:ext cx="8470900" cy="45550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dirty="0"/>
              <a:t>Viruses that cause human disease are transferred to us through a vector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an intermediate host that transfers a virus from one organism to another</a:t>
            </a:r>
            <a:endParaRPr lang="en-US" sz="3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Vectors can be living: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mosquitos, ticks, fleas, humans, animals</a:t>
            </a:r>
          </a:p>
          <a:p>
            <a:pPr>
              <a:lnSpc>
                <a:spcPct val="80000"/>
              </a:lnSpc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Vectors can also be non-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living                 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/>
              <a:t>like food, water and air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1231"/>
            <a:ext cx="1905001" cy="140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 descr="52730450-Virus-zika-vector-illustration-Mosquito-infected-with-zika-virus-infects-a-girl-Epidemic-of-zika-vir-Stock-Vec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30" y="4728177"/>
            <a:ext cx="2123270" cy="2129823"/>
          </a:xfrm>
          <a:prstGeom prst="rect">
            <a:avLst/>
          </a:prstGeom>
        </p:spPr>
      </p:pic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81" y="3407832"/>
            <a:ext cx="2706718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9333" y="211667"/>
            <a:ext cx="8187267" cy="6248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Chickenpox &amp; Shingles: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/>
              <a:t>virus multiplies in the lungs &amp; then moves to the blood vessels of the skin causing a rash (vector: air)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Hepatitis: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/>
              <a:t>5 different viruses can cause an infection of the liver that can be life threatening (vector: varies)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AIDS:</a:t>
            </a:r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/>
              <a:t>Human </a:t>
            </a:r>
            <a:r>
              <a:rPr lang="en-US" sz="3600" dirty="0" err="1"/>
              <a:t>ImmunoVirus</a:t>
            </a:r>
            <a:r>
              <a:rPr lang="en-US" sz="3600" dirty="0"/>
              <a:t> (HIV) attacks the white blood cells that </a:t>
            </a:r>
            <a:r>
              <a:rPr lang="en-US" sz="3600" dirty="0" smtClean="0"/>
              <a:t>                    provide </a:t>
            </a:r>
            <a:r>
              <a:rPr lang="en-US" sz="3600" dirty="0"/>
              <a:t>immunity to simple </a:t>
            </a:r>
            <a:r>
              <a:rPr lang="en-US" sz="3600" dirty="0" smtClean="0"/>
              <a:t>                  diseases </a:t>
            </a:r>
            <a:r>
              <a:rPr lang="en-US" sz="3600" dirty="0"/>
              <a:t>(vector: bodily fluids)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4991100"/>
            <a:ext cx="27305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423333"/>
            <a:ext cx="8115300" cy="45296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can be caused by viruses when the virus permanently damages the reproductive timing of the cell</a:t>
            </a:r>
          </a:p>
          <a:p>
            <a:pPr lvl="5">
              <a:lnSpc>
                <a:spcPct val="80000"/>
              </a:lnSpc>
            </a:pPr>
            <a:r>
              <a:rPr lang="en-US" sz="3400" dirty="0"/>
              <a:t>Cancer is a group of cells that reproduce at an increased rate</a:t>
            </a:r>
          </a:p>
          <a:p>
            <a:pPr lvl="1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HPV: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(human papilloma virus) causes cervical cancer in women</a:t>
            </a:r>
          </a:p>
          <a:p>
            <a:pPr lvl="2">
              <a:lnSpc>
                <a:spcPct val="80000"/>
              </a:lnSpc>
            </a:pPr>
            <a:r>
              <a:rPr lang="en-US" sz="3600" dirty="0"/>
              <a:t>Vector: Sexual Contact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dirty="0"/>
          </a:p>
        </p:txBody>
      </p:sp>
      <p:pic>
        <p:nvPicPr>
          <p:cNvPr id="27653" name="Picture 5" descr="imgre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210050"/>
            <a:ext cx="3750733" cy="25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img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4210050"/>
            <a:ext cx="3995395" cy="25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8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36127" y="473850"/>
            <a:ext cx="7520940" cy="435215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West Nile Disease:</a:t>
            </a:r>
            <a:r>
              <a:rPr lang="en-US" sz="3600" dirty="0">
                <a:solidFill>
                  <a:srgbClr val="FF0000"/>
                </a:solidFill>
              </a:rPr>
              <a:t>                        </a:t>
            </a:r>
            <a:r>
              <a:rPr lang="en-US" sz="3600" dirty="0"/>
              <a:t>Causes fever, headache, coma,                       paralysis (vector: mosquitos)</a:t>
            </a:r>
          </a:p>
          <a:p>
            <a:pPr lvl="1"/>
            <a:r>
              <a:rPr lang="en-US" sz="3600" dirty="0"/>
              <a:t>Mostly found in birds, but has now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MUTATED</a:t>
            </a:r>
            <a:r>
              <a:rPr lang="en-US" sz="3600" dirty="0"/>
              <a:t> &amp; infects mammals, including humans!</a:t>
            </a:r>
          </a:p>
          <a:p>
            <a:endParaRPr lang="en-US" dirty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33" y="3369072"/>
            <a:ext cx="4237567" cy="323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0662" name="Picture 6" descr="imgres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90725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59833" y="639233"/>
            <a:ext cx="8551334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SARS: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/>
              <a:t>(Severe Acute </a:t>
            </a:r>
            <a:r>
              <a:rPr lang="en-US" sz="3600" dirty="0" smtClean="0"/>
              <a:t>                        Respiratory </a:t>
            </a:r>
            <a:r>
              <a:rPr lang="en-US" sz="3600" dirty="0"/>
              <a:t>Syndrome)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Highly contagious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Symptoms like pneumonia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Highly fatal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Vector: air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Hantavirus: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mostly in SW United States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Causes pneumonia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Highly fatal</a:t>
            </a:r>
          </a:p>
          <a:p>
            <a:pPr lvl="1">
              <a:lnSpc>
                <a:spcPct val="80000"/>
              </a:lnSpc>
            </a:pPr>
            <a:r>
              <a:rPr lang="en-US" sz="3600" dirty="0"/>
              <a:t>Vector: rodents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45183"/>
            <a:ext cx="3048000" cy="249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7799"/>
            <a:ext cx="311996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44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Macintosh PowerPoint</Application>
  <PresentationFormat>On-screen Show (4:3)</PresentationFormat>
  <Paragraphs>48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Chapter objective</vt:lpstr>
      <vt:lpstr>PowerPoint Presentation</vt:lpstr>
      <vt:lpstr>PowerPoint Presentation</vt:lpstr>
      <vt:lpstr>Chapter Objective: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Tiffin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objective</dc:title>
  <dc:creator>Corrina Waggy</dc:creator>
  <cp:lastModifiedBy>Corrina Waggy</cp:lastModifiedBy>
  <cp:revision>1</cp:revision>
  <dcterms:created xsi:type="dcterms:W3CDTF">2017-03-03T18:28:44Z</dcterms:created>
  <dcterms:modified xsi:type="dcterms:W3CDTF">2017-03-03T18:28:58Z</dcterms:modified>
</cp:coreProperties>
</file>